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1" r:id="rId9"/>
    <p:sldId id="265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DF7"/>
    <a:srgbClr val="FF8780"/>
    <a:srgbClr val="69C4CD"/>
    <a:srgbClr val="F39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/>
    <p:restoredTop sz="94654"/>
  </p:normalViewPr>
  <p:slideViewPr>
    <p:cSldViewPr snapToGrid="0">
      <p:cViewPr>
        <p:scale>
          <a:sx n="66" d="100"/>
          <a:sy n="66" d="100"/>
        </p:scale>
        <p:origin x="1566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E606C-7064-5D4E-9504-1485FFDB4EC7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2769A-DEDF-BF46-8E18-8D09EAE736DE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8669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88098" y="3097458"/>
            <a:ext cx="10415804" cy="793430"/>
          </a:xfrm>
        </p:spPr>
        <p:txBody>
          <a:bodyPr>
            <a:noAutofit/>
          </a:bodyPr>
          <a:lstStyle/>
          <a:p>
            <a:r>
              <a:rPr lang="it-IT" sz="3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Investimenti Convergenti FTTH-FWA 60Ghz</a:t>
            </a:r>
            <a:endParaRPr lang="it-IT" sz="32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283468"/>
            <a:ext cx="9144000" cy="1505238"/>
          </a:xfrm>
        </p:spPr>
        <p:txBody>
          <a:bodyPr/>
          <a:lstStyle/>
          <a:p>
            <a:r>
              <a:rPr lang="it-IT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Rosario Pingaro</a:t>
            </a: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Convergenze S.p.A. SB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6A4DA-4881-F186-D43F-B396567E9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8">
            <a:extLst>
              <a:ext uri="{FF2B5EF4-FFF2-40B4-BE49-F238E27FC236}">
                <a16:creationId xmlns:a16="http://schemas.microsoft.com/office/drawing/2014/main" id="{9DF598B8-54A4-A87F-9C59-976744719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839" y="3748"/>
            <a:ext cx="12259677" cy="6854252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8769092-8D96-C68D-2E77-4C9FED1C7383}"/>
              </a:ext>
            </a:extLst>
          </p:cNvPr>
          <p:cNvSpPr txBox="1"/>
          <p:nvPr/>
        </p:nvSpPr>
        <p:spPr>
          <a:xfrm>
            <a:off x="1746606" y="1906248"/>
            <a:ext cx="7068621" cy="418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pic>
        <p:nvPicPr>
          <p:cNvPr id="5" name="Immagine 4" descr="Immagine che contiene disegno, illustrazione, clipart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0B4928F-8065-AB4C-9D60-373BBF30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409" y="1536192"/>
            <a:ext cx="6073450" cy="60734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3C217F0-05E9-CD28-A6CB-DE17E950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196" y="3214806"/>
            <a:ext cx="2546311" cy="1018826"/>
          </a:xfrm>
        </p:spPr>
        <p:txBody>
          <a:bodyPr>
            <a:noAutofit/>
          </a:bodyPr>
          <a:lstStyle/>
          <a:p>
            <a:r>
              <a:rPr lang="it-IT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Grazie.</a:t>
            </a:r>
            <a:endParaRPr lang="it-IT" sz="5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4DD24CB1-773F-16FD-3926-A92EFA70C87C}"/>
              </a:ext>
            </a:extLst>
          </p:cNvPr>
          <p:cNvSpPr txBox="1">
            <a:spLocks/>
          </p:cNvSpPr>
          <p:nvPr/>
        </p:nvSpPr>
        <p:spPr>
          <a:xfrm>
            <a:off x="1156627" y="5542190"/>
            <a:ext cx="4457700" cy="835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</a:t>
            </a:r>
            <a:r>
              <a:rPr lang="it-IT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Rosario </a:t>
            </a:r>
            <a:r>
              <a:rPr lang="it-IT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Pingaro</a:t>
            </a:r>
            <a:endParaRPr lang="it-IT" sz="1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Convergenze S.p.A. Società Benefit</a:t>
            </a:r>
          </a:p>
        </p:txBody>
      </p:sp>
    </p:spTree>
    <p:extLst>
      <p:ext uri="{BB962C8B-B14F-4D97-AF65-F5344CB8AC3E}">
        <p14:creationId xmlns:p14="http://schemas.microsoft.com/office/powerpoint/2010/main" val="339010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678" y="0"/>
            <a:ext cx="12259677" cy="6854252"/>
          </a:xfrm>
        </p:spPr>
      </p:pic>
      <p:sp>
        <p:nvSpPr>
          <p:cNvPr id="6" name="Titolo 1"/>
          <p:cNvSpPr txBox="1"/>
          <p:nvPr/>
        </p:nvSpPr>
        <p:spPr>
          <a:xfrm>
            <a:off x="1746606" y="1906248"/>
            <a:ext cx="7068621" cy="418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4" name="Titolo 1"/>
          <p:cNvSpPr txBox="1"/>
          <p:nvPr/>
        </p:nvSpPr>
        <p:spPr>
          <a:xfrm>
            <a:off x="7417113" y="1025555"/>
            <a:ext cx="4648165" cy="633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Breve storia di Convergenze</a:t>
            </a:r>
          </a:p>
        </p:txBody>
      </p:sp>
      <p:sp>
        <p:nvSpPr>
          <p:cNvPr id="5" name="Titolo 1"/>
          <p:cNvSpPr txBox="1"/>
          <p:nvPr/>
        </p:nvSpPr>
        <p:spPr>
          <a:xfrm>
            <a:off x="2033712" y="2540927"/>
            <a:ext cx="6842589" cy="45561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400" dirty="0">
              <a:solidFill>
                <a:srgbClr val="69C4CD"/>
              </a:solidFill>
              <a:latin typeface="+mn-lt"/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2271F994-9DC9-81CD-6760-FBBDE4524777}"/>
              </a:ext>
            </a:extLst>
          </p:cNvPr>
          <p:cNvGrpSpPr/>
          <p:nvPr/>
        </p:nvGrpSpPr>
        <p:grpSpPr>
          <a:xfrm>
            <a:off x="226290" y="2049780"/>
            <a:ext cx="11844172" cy="4677474"/>
            <a:chOff x="-2787120" y="729509"/>
            <a:chExt cx="14259341" cy="5950679"/>
          </a:xfrm>
        </p:grpSpPr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23DC69C8-4529-3B37-9E1D-DD6FDE685584}"/>
                </a:ext>
              </a:extLst>
            </p:cNvPr>
            <p:cNvGrpSpPr/>
            <p:nvPr/>
          </p:nvGrpSpPr>
          <p:grpSpPr>
            <a:xfrm>
              <a:off x="-2787120" y="729509"/>
              <a:ext cx="14259341" cy="5950679"/>
              <a:chOff x="-2787120" y="729509"/>
              <a:chExt cx="14259341" cy="5950679"/>
            </a:xfrm>
          </p:grpSpPr>
          <p:grpSp>
            <p:nvGrpSpPr>
              <p:cNvPr id="57" name="Gruppo 56">
                <a:extLst>
                  <a:ext uri="{FF2B5EF4-FFF2-40B4-BE49-F238E27FC236}">
                    <a16:creationId xmlns:a16="http://schemas.microsoft.com/office/drawing/2014/main" id="{9912D3D7-65CC-BEE3-E73C-65591D8437DF}"/>
                  </a:ext>
                </a:extLst>
              </p:cNvPr>
              <p:cNvGrpSpPr/>
              <p:nvPr/>
            </p:nvGrpSpPr>
            <p:grpSpPr>
              <a:xfrm>
                <a:off x="-2787120" y="729509"/>
                <a:ext cx="13521462" cy="5950679"/>
                <a:chOff x="-2787120" y="729509"/>
                <a:chExt cx="13521462" cy="5950679"/>
              </a:xfrm>
            </p:grpSpPr>
            <p:grpSp>
              <p:nvGrpSpPr>
                <p:cNvPr id="61" name="Gruppo 60">
                  <a:extLst>
                    <a:ext uri="{FF2B5EF4-FFF2-40B4-BE49-F238E27FC236}">
                      <a16:creationId xmlns:a16="http://schemas.microsoft.com/office/drawing/2014/main" id="{7B7B0A35-44F2-731B-DB08-F74AA9210666}"/>
                    </a:ext>
                  </a:extLst>
                </p:cNvPr>
                <p:cNvGrpSpPr/>
                <p:nvPr/>
              </p:nvGrpSpPr>
              <p:grpSpPr>
                <a:xfrm>
                  <a:off x="-2787120" y="729509"/>
                  <a:ext cx="13521462" cy="5950679"/>
                  <a:chOff x="-2787120" y="729509"/>
                  <a:chExt cx="13521462" cy="5950679"/>
                </a:xfrm>
              </p:grpSpPr>
              <p:grpSp>
                <p:nvGrpSpPr>
                  <p:cNvPr id="63" name="Gruppo 62">
                    <a:extLst>
                      <a:ext uri="{FF2B5EF4-FFF2-40B4-BE49-F238E27FC236}">
                        <a16:creationId xmlns:a16="http://schemas.microsoft.com/office/drawing/2014/main" id="{6555891A-4A3C-0F1F-EEB3-F0934FC70AFB}"/>
                      </a:ext>
                    </a:extLst>
                  </p:cNvPr>
                  <p:cNvGrpSpPr/>
                  <p:nvPr/>
                </p:nvGrpSpPr>
                <p:grpSpPr>
                  <a:xfrm>
                    <a:off x="-2787120" y="729509"/>
                    <a:ext cx="13287344" cy="5950679"/>
                    <a:chOff x="-2787120" y="729509"/>
                    <a:chExt cx="13287344" cy="5950679"/>
                  </a:xfrm>
                </p:grpSpPr>
                <p:grpSp>
                  <p:nvGrpSpPr>
                    <p:cNvPr id="67" name="Gruppo 66">
                      <a:extLst>
                        <a:ext uri="{FF2B5EF4-FFF2-40B4-BE49-F238E27FC236}">
                          <a16:creationId xmlns:a16="http://schemas.microsoft.com/office/drawing/2014/main" id="{06DB8AAB-3CE0-1CD2-CF8C-185607CFA3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787120" y="729509"/>
                      <a:ext cx="13287344" cy="5950679"/>
                      <a:chOff x="-1186920" y="741799"/>
                      <a:chExt cx="13287344" cy="5950679"/>
                    </a:xfrm>
                  </p:grpSpPr>
                  <p:grpSp>
                    <p:nvGrpSpPr>
                      <p:cNvPr id="72" name="Gruppo 71">
                        <a:extLst>
                          <a:ext uri="{FF2B5EF4-FFF2-40B4-BE49-F238E27FC236}">
                            <a16:creationId xmlns:a16="http://schemas.microsoft.com/office/drawing/2014/main" id="{9A65F292-F2D8-27FE-5528-3DF9F0B2F5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186920" y="741799"/>
                        <a:ext cx="13287344" cy="5950679"/>
                        <a:chOff x="213224" y="400965"/>
                        <a:chExt cx="13287344" cy="5950679"/>
                      </a:xfrm>
                    </p:grpSpPr>
                    <p:cxnSp>
                      <p:nvCxnSpPr>
                        <p:cNvPr id="77" name="Connettore diritto 76">
                          <a:extLst>
                            <a:ext uri="{FF2B5EF4-FFF2-40B4-BE49-F238E27FC236}">
                              <a16:creationId xmlns:a16="http://schemas.microsoft.com/office/drawing/2014/main" id="{32DD5A50-B7C7-7E7C-8AFC-12E07F0A5E5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213224" y="3455203"/>
                          <a:ext cx="13287344" cy="40743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rgbClr val="1F497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sp>
                      <p:nvSpPr>
                        <p:cNvPr id="78" name="Rettangolo 53">
                          <a:extLst>
                            <a:ext uri="{FF2B5EF4-FFF2-40B4-BE49-F238E27FC236}">
                              <a16:creationId xmlns:a16="http://schemas.microsoft.com/office/drawing/2014/main" id="{35EC1253-5B0E-9252-AB7C-04C9F82D338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4781583" y="5346716"/>
                          <a:ext cx="1502422" cy="914848"/>
                        </a:xfrm>
                        <a:prstGeom prst="rect">
                          <a:avLst/>
                        </a:prstGeom>
                        <a:noFill/>
                        <a:ln w="3175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l">
                            <a:buClr>
                              <a:srgbClr val="003366"/>
                            </a:buClr>
                          </a:pPr>
                          <a:endParaRPr lang="en-AU" sz="900">
                            <a:solidFill>
                              <a:srgbClr val="1F497D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  <p:grpSp>
                      <p:nvGrpSpPr>
                        <p:cNvPr id="79" name="Gruppo 78">
                          <a:extLst>
                            <a:ext uri="{FF2B5EF4-FFF2-40B4-BE49-F238E27FC236}">
                              <a16:creationId xmlns:a16="http://schemas.microsoft.com/office/drawing/2014/main" id="{5AF89B83-CB7D-51D8-D60B-9644FB6CA5F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5715" y="400965"/>
                          <a:ext cx="10689259" cy="5950679"/>
                          <a:chOff x="255715" y="400965"/>
                          <a:chExt cx="10689259" cy="5950679"/>
                        </a:xfrm>
                      </p:grpSpPr>
                      <p:sp>
                        <p:nvSpPr>
                          <p:cNvPr id="80" name="Rettangolo 53">
                            <a:extLst>
                              <a:ext uri="{FF2B5EF4-FFF2-40B4-BE49-F238E27FC236}">
                                <a16:creationId xmlns:a16="http://schemas.microsoft.com/office/drawing/2014/main" id="{E67C999B-68E4-7BEE-5829-BBC29B77D3E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928885" y="447447"/>
                            <a:ext cx="2016089" cy="2587904"/>
                          </a:xfrm>
                          <a:prstGeom prst="rect">
                            <a:avLst/>
                          </a:prstGeom>
                          <a:noFill/>
                          <a:ln w="3175"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3366"/>
                              </a:buClr>
                            </a:pPr>
                            <a:r>
                              <a:rPr lang="en-AU" sz="900" b="1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IPO</a:t>
                            </a:r>
                            <a:r>
                              <a: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- </a:t>
                            </a:r>
                            <a:r>
                              <a:rPr lang="en-AU" sz="900" b="0" dirty="0" err="1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Convergenze</a:t>
                            </a:r>
                            <a:r>
                              <a:rPr lang="en-AU" sz="900" b="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:r>
                              <a: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starts the listing process </a:t>
                            </a:r>
                            <a:r>
                              <a:rPr lang="en-AU" sz="900" b="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to raise financial resources to accelerate its growth.</a:t>
                            </a:r>
                          </a:p>
                          <a:p>
                            <a:pPr>
                              <a:buClr>
                                <a:srgbClr val="003366"/>
                              </a:buClr>
                            </a:pPr>
                            <a:endParaRPr lang="en-AU" sz="600" b="0" dirty="0">
                              <a:solidFill>
                                <a:srgbClr val="1F497D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  <a:p>
                            <a:pPr>
                              <a:buClr>
                                <a:srgbClr val="003366"/>
                              </a:buClr>
                            </a:pPr>
                            <a:r>
                              <a: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On 14 September </a:t>
                            </a:r>
                            <a:r>
                              <a:rPr lang="en-AU" sz="900" dirty="0" err="1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Convergenze</a:t>
                            </a:r>
                            <a:r>
                              <a: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becomes a </a:t>
                            </a:r>
                            <a:r>
                              <a:rPr lang="en-AU" sz="900" b="1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Benefit Corporation</a:t>
                            </a:r>
                            <a:r>
                              <a: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.</a:t>
                            </a:r>
                          </a:p>
                          <a:p>
                            <a:pPr>
                              <a:buClr>
                                <a:srgbClr val="003366"/>
                              </a:buClr>
                            </a:pPr>
                            <a:endParaRPr lang="en-AU" sz="600" dirty="0">
                              <a:solidFill>
                                <a:srgbClr val="1F497D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  <a:p>
                            <a:pPr>
                              <a:buClr>
                                <a:srgbClr val="003366"/>
                              </a:buClr>
                            </a:pPr>
                            <a:r>
                              <a: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Reorganisation of the shareholding structure, with the exit of non-operating shareholders and the entry of the industrial holding company RFLTC, with a 12.5% stake.</a:t>
                            </a:r>
                          </a:p>
                          <a:p>
                            <a:pPr>
                              <a:buClr>
                                <a:srgbClr val="003366"/>
                              </a:buClr>
                            </a:pPr>
                            <a:endParaRPr lang="en-AU" sz="900" dirty="0">
                              <a:solidFill>
                                <a:srgbClr val="1F497D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81" name="Gruppo 80">
                            <a:extLst>
                              <a:ext uri="{FF2B5EF4-FFF2-40B4-BE49-F238E27FC236}">
                                <a16:creationId xmlns:a16="http://schemas.microsoft.com/office/drawing/2014/main" id="{5F13F5E6-883B-7DBF-8892-C6E5781F0AE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715" y="537165"/>
                            <a:ext cx="9120451" cy="5814479"/>
                            <a:chOff x="381886" y="512399"/>
                            <a:chExt cx="9120451" cy="5814479"/>
                          </a:xfrm>
                        </p:grpSpPr>
                        <p:sp>
                          <p:nvSpPr>
                            <p:cNvPr id="84" name="Rettangolo con angoli arrotondati 83">
                              <a:extLst>
                                <a:ext uri="{FF2B5EF4-FFF2-40B4-BE49-F238E27FC236}">
                                  <a16:creationId xmlns:a16="http://schemas.microsoft.com/office/drawing/2014/main" id="{A4A03B21-2CB5-E6F9-E1F4-56860752A2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8776892" y="3165759"/>
                              <a:ext cx="581486" cy="613709"/>
                            </a:xfrm>
                            <a:prstGeom prst="roundRect">
                              <a:avLst/>
                            </a:prstGeom>
                            <a:solidFill>
                              <a:srgbClr val="4B4DF7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/>
                            </a:p>
                          </p:txBody>
                        </p:sp>
                        <p:sp>
                          <p:nvSpPr>
                            <p:cNvPr id="85" name="Rettangolo con angoli arrotondati 84">
                              <a:extLst>
                                <a:ext uri="{FF2B5EF4-FFF2-40B4-BE49-F238E27FC236}">
                                  <a16:creationId xmlns:a16="http://schemas.microsoft.com/office/drawing/2014/main" id="{A2D66828-963B-8D95-37BB-552B41F63C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7728164" y="3160234"/>
                              <a:ext cx="581486" cy="613709"/>
                            </a:xfrm>
                            <a:prstGeom prst="roundRect">
                              <a:avLst/>
                            </a:prstGeom>
                            <a:solidFill>
                              <a:srgbClr val="FF878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/>
                            </a:p>
                          </p:txBody>
                        </p:sp>
                        <p:sp>
                          <p:nvSpPr>
                            <p:cNvPr id="86" name="Rettangolo con angoli arrotondati 85">
                              <a:extLst>
                                <a:ext uri="{FF2B5EF4-FFF2-40B4-BE49-F238E27FC236}">
                                  <a16:creationId xmlns:a16="http://schemas.microsoft.com/office/drawing/2014/main" id="{936BE9F0-61CC-8C08-98AB-AE8A4B5339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6679435" y="3162477"/>
                              <a:ext cx="581486" cy="613709"/>
                            </a:xfrm>
                            <a:prstGeom prst="roundRect">
                              <a:avLst/>
                            </a:prstGeom>
                            <a:solidFill>
                              <a:srgbClr val="00206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/>
                            </a:p>
                          </p:txBody>
                        </p:sp>
                        <p:sp>
                          <p:nvSpPr>
                            <p:cNvPr id="87" name="Rettangolo con angoli arrotondati 86">
                              <a:extLst>
                                <a:ext uri="{FF2B5EF4-FFF2-40B4-BE49-F238E27FC236}">
                                  <a16:creationId xmlns:a16="http://schemas.microsoft.com/office/drawing/2014/main" id="{9FB43567-7245-63D4-A8F9-22112E9BE77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5630706" y="3170827"/>
                              <a:ext cx="581486" cy="613709"/>
                            </a:xfrm>
                            <a:prstGeom prst="roundRect">
                              <a:avLst/>
                            </a:prstGeom>
                            <a:solidFill>
                              <a:srgbClr val="7030A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/>
                            </a:p>
                          </p:txBody>
                        </p:sp>
                        <p:sp>
                          <p:nvSpPr>
                            <p:cNvPr id="88" name="Rettangolo con angoli arrotondati 87">
                              <a:extLst>
                                <a:ext uri="{FF2B5EF4-FFF2-40B4-BE49-F238E27FC236}">
                                  <a16:creationId xmlns:a16="http://schemas.microsoft.com/office/drawing/2014/main" id="{FF1760EC-A200-C041-5606-5839B7132DF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3533248" y="3157192"/>
                              <a:ext cx="581486" cy="613709"/>
                            </a:xfrm>
                            <a:prstGeom prst="roundRect">
                              <a:avLst/>
                            </a:prstGeom>
                            <a:solidFill>
                              <a:srgbClr val="FF878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/>
                            </a:p>
                          </p:txBody>
                        </p:sp>
                        <p:sp>
                          <p:nvSpPr>
                            <p:cNvPr id="89" name="Rettangolo con angoli arrotondati 88">
                              <a:extLst>
                                <a:ext uri="{FF2B5EF4-FFF2-40B4-BE49-F238E27FC236}">
                                  <a16:creationId xmlns:a16="http://schemas.microsoft.com/office/drawing/2014/main" id="{12FF0855-BCE3-F4B2-7945-327D9E0ADB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2484519" y="3148844"/>
                              <a:ext cx="581486" cy="613709"/>
                            </a:xfrm>
                            <a:prstGeom prst="roundRect">
                              <a:avLst/>
                            </a:prstGeom>
                            <a:solidFill>
                              <a:srgbClr val="00206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/>
                            </a:p>
                          </p:txBody>
                        </p:sp>
                        <p:sp>
                          <p:nvSpPr>
                            <p:cNvPr id="90" name="Rettangolo con angoli arrotondati 89">
                              <a:extLst>
                                <a:ext uri="{FF2B5EF4-FFF2-40B4-BE49-F238E27FC236}">
                                  <a16:creationId xmlns:a16="http://schemas.microsoft.com/office/drawing/2014/main" id="{CAFAD8D7-41EB-3383-61BD-DD1DF00681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1435791" y="3130678"/>
                              <a:ext cx="581486" cy="613709"/>
                            </a:xfrm>
                            <a:prstGeom prst="roundRect">
                              <a:avLst/>
                            </a:prstGeom>
                            <a:solidFill>
                              <a:srgbClr val="7030A0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/>
                            </a:p>
                          </p:txBody>
                        </p:sp>
                        <p:sp>
                          <p:nvSpPr>
                            <p:cNvPr id="91" name="Rettangolo 53">
                              <a:extLst>
                                <a:ext uri="{FF2B5EF4-FFF2-40B4-BE49-F238E27FC236}">
                                  <a16:creationId xmlns:a16="http://schemas.microsoft.com/office/drawing/2014/main" id="{DD1CF359-2021-0E56-C5FC-3F1AE8CFE200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5936363" y="4043947"/>
                              <a:ext cx="1893367" cy="2282931"/>
                            </a:xfrm>
                            <a:prstGeom prst="rect">
                              <a:avLst/>
                            </a:prstGeom>
                            <a:noFill/>
                            <a:ln w="3175"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General Authorisation from the MISE 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obtained to offer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fixed telephony services to the public as a national telecommunications operator</a:t>
                              </a: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.</a:t>
                              </a: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endPara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endParaRP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Diversification of the services offered by approaching the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energy (as a reseller) and natural gas markets.</a:t>
                              </a:r>
                              <a:endPara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endParaRP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endPara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92" name="Rettangolo 53">
                              <a:extLst>
                                <a:ext uri="{FF2B5EF4-FFF2-40B4-BE49-F238E27FC236}">
                                  <a16:creationId xmlns:a16="http://schemas.microsoft.com/office/drawing/2014/main" id="{1450D6B8-1665-5DC0-B14B-BA5758D59B62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8006694" y="4043947"/>
                              <a:ext cx="1495643" cy="1397064"/>
                            </a:xfrm>
                            <a:prstGeom prst="rect">
                              <a:avLst/>
                            </a:prstGeom>
                            <a:noFill/>
                            <a:ln w="3175"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Granting of an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industrial invention patent for the EVO 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(Electric Vehicle Only) </a:t>
                              </a: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network.</a:t>
                              </a:r>
                            </a:p>
                          </p:txBody>
                        </p:sp>
                        <p:sp>
                          <p:nvSpPr>
                            <p:cNvPr id="93" name="Rettangolo 53">
                              <a:extLst>
                                <a:ext uri="{FF2B5EF4-FFF2-40B4-BE49-F238E27FC236}">
                                  <a16:creationId xmlns:a16="http://schemas.microsoft.com/office/drawing/2014/main" id="{DD5187E9-D5F6-E9D4-62BD-395CBE2319E2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6949997" y="512399"/>
                              <a:ext cx="2093591" cy="2354669"/>
                            </a:xfrm>
                            <a:prstGeom prst="rect">
                              <a:avLst/>
                            </a:prstGeom>
                            <a:noFill/>
                            <a:ln w="3175"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dirty="0" err="1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Convergenze</a:t>
                              </a: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joins the Borsa </a:t>
                              </a:r>
                              <a:r>
                                <a:rPr lang="en-AU" sz="900" dirty="0" err="1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Italiana's</a:t>
                              </a: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ELITE programme 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for the results achieved in terms of economic growth.</a:t>
                              </a: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endParaRPr lang="en-AU" sz="900" b="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endParaRP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 err="1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Convergenze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becomes a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Dispatching Operator in the Energy Market</a:t>
                              </a: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.</a:t>
                              </a: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endPara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endParaRP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 err="1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Convergenze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acquires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new headquarters in </a:t>
                              </a:r>
                              <a:r>
                                <a:rPr lang="en-AU" sz="900" b="1" dirty="0" err="1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Trentinara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(SA): 200 square metres of working space.</a:t>
                              </a: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endParaRPr lang="en-AU" sz="90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endParaRP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endParaRPr lang="en-AU" sz="900" b="0" dirty="0">
                                <a:solidFill>
                                  <a:srgbClr val="1F497D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94" name="Rettangolo 53">
                              <a:extLst>
                                <a:ext uri="{FF2B5EF4-FFF2-40B4-BE49-F238E27FC236}">
                                  <a16:creationId xmlns:a16="http://schemas.microsoft.com/office/drawing/2014/main" id="{652831AB-726E-7DF9-AEE7-989B8325107D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726737" y="4043947"/>
                              <a:ext cx="1556085" cy="1161676"/>
                            </a:xfrm>
                            <a:prstGeom prst="rect">
                              <a:avLst/>
                            </a:prstGeom>
                            <a:noFill/>
                            <a:ln w="3175"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 err="1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Convergenze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obtains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General Authorisation from MISE 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to operate as a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local telecommunications operator.</a:t>
                              </a:r>
                            </a:p>
                          </p:txBody>
                        </p:sp>
                        <p:sp>
                          <p:nvSpPr>
                            <p:cNvPr id="95" name="Rettangolo 53">
                              <a:extLst>
                                <a:ext uri="{FF2B5EF4-FFF2-40B4-BE49-F238E27FC236}">
                                  <a16:creationId xmlns:a16="http://schemas.microsoft.com/office/drawing/2014/main" id="{03F573D6-CBF6-77FE-E129-3502303F5C9E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3817405" y="4043947"/>
                              <a:ext cx="1383329" cy="876554"/>
                            </a:xfrm>
                            <a:prstGeom prst="rect">
                              <a:avLst/>
                            </a:prstGeom>
                            <a:noFill/>
                            <a:ln w="3175"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Inauguration of the </a:t>
                              </a:r>
                              <a:r>
                                <a:rPr lang="en-AU" sz="900" b="1" dirty="0" err="1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Convergenze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Innovation </a:t>
                              </a:r>
                              <a:r>
                                <a:rPr lang="en-AU" sz="900" b="1" dirty="0" err="1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Center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</a:t>
                              </a:r>
                            </a:p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on 22 September.</a:t>
                              </a:r>
                            </a:p>
                          </p:txBody>
                        </p:sp>
                        <p:sp>
                          <p:nvSpPr>
                            <p:cNvPr id="96" name="Rettangolo 53">
                              <a:extLst>
                                <a:ext uri="{FF2B5EF4-FFF2-40B4-BE49-F238E27FC236}">
                                  <a16:creationId xmlns:a16="http://schemas.microsoft.com/office/drawing/2014/main" id="{CF363C1B-1B83-0063-84A3-83A078778C1D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661245" y="1402375"/>
                              <a:ext cx="1484469" cy="1503320"/>
                            </a:xfrm>
                            <a:prstGeom prst="rect">
                              <a:avLst/>
                            </a:prstGeom>
                            <a:noFill/>
                            <a:ln w="3175"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Establishment of Convergenze S.p.A. 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with headquarters in Capaccio Paestum (SA) and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business start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as a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broadband connectivity provider 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in the Cilento area.</a:t>
                              </a:r>
                            </a:p>
                          </p:txBody>
                        </p:sp>
                        <p:sp>
                          <p:nvSpPr>
                            <p:cNvPr id="97" name="Rettangolo 53">
                              <a:extLst>
                                <a:ext uri="{FF2B5EF4-FFF2-40B4-BE49-F238E27FC236}">
                                  <a16:creationId xmlns:a16="http://schemas.microsoft.com/office/drawing/2014/main" id="{55EE1912-EF22-5557-4BED-DE4D43A84BC2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4853747" y="1277721"/>
                              <a:ext cx="1676621" cy="1686380"/>
                            </a:xfrm>
                            <a:prstGeom prst="rect">
                              <a:avLst/>
                            </a:prstGeom>
                            <a:noFill/>
                            <a:ln w="3175"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General Authorisation obtained for the deployment of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electronic communication networks on the national territory</a:t>
                              </a: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, in order to implement the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proprietary fibre network.</a:t>
                              </a:r>
                            </a:p>
                          </p:txBody>
                        </p:sp>
                        <p:sp>
                          <p:nvSpPr>
                            <p:cNvPr id="98" name="Rettangolo 53">
                              <a:extLst>
                                <a:ext uri="{FF2B5EF4-FFF2-40B4-BE49-F238E27FC236}">
                                  <a16:creationId xmlns:a16="http://schemas.microsoft.com/office/drawing/2014/main" id="{6DEEFFAE-E875-EF74-6016-BB7A5A2F4B9C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2765441" y="1572566"/>
                              <a:ext cx="1375672" cy="1391537"/>
                            </a:xfrm>
                            <a:prstGeom prst="rect">
                              <a:avLst/>
                            </a:prstGeom>
                            <a:noFill/>
                            <a:ln w="3175">
                              <a:noFill/>
                            </a:ln>
                            <a:effectLst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algn="l">
                                <a:buClr>
                                  <a:srgbClr val="003366"/>
                                </a:buClr>
                              </a:pP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Convergenze obtains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General Authorisation from MISE</a:t>
                              </a:r>
                              <a:r>
                                <a:rPr lang="en-AU" sz="900" b="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to operate as a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regional</a:t>
                              </a:r>
                              <a:r>
                                <a:rPr lang="en-AU" sz="900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 </a:t>
                              </a:r>
                              <a:r>
                                <a:rPr lang="en-AU" sz="900" b="1" dirty="0">
                                  <a:solidFill>
                                    <a:srgbClr val="1F497D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a:t>telecommunications operator.</a:t>
                              </a:r>
                            </a:p>
                          </p:txBody>
                        </p:sp>
                        <p:cxnSp>
                          <p:nvCxnSpPr>
                            <p:cNvPr id="99" name="Straight Connector 30">
                              <a:extLst>
                                <a:ext uri="{FF2B5EF4-FFF2-40B4-BE49-F238E27FC236}">
                                  <a16:creationId xmlns:a16="http://schemas.microsoft.com/office/drawing/2014/main" id="{F7CE84FC-B485-60F9-5306-1B1C429B3B6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673505" y="1424986"/>
                              <a:ext cx="0" cy="1701299"/>
                            </a:xfrm>
                            <a:prstGeom prst="line">
                              <a:avLst/>
                            </a:prstGeom>
                            <a:solidFill>
                              <a:schemeClr val="accent3"/>
                            </a:solidFill>
                            <a:ln w="19050">
                              <a:solidFill>
                                <a:srgbClr val="4B4DF7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</p:cxnSp>
                        <p:cxnSp>
                          <p:nvCxnSpPr>
                            <p:cNvPr id="100" name="Straight Connector 24">
                              <a:extLst>
                                <a:ext uri="{FF2B5EF4-FFF2-40B4-BE49-F238E27FC236}">
                                  <a16:creationId xmlns:a16="http://schemas.microsoft.com/office/drawing/2014/main" id="{F73F187C-17E2-33E8-DDF5-72B75C82EC43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1725807" y="3637393"/>
                              <a:ext cx="0" cy="1548020"/>
                            </a:xfrm>
                            <a:prstGeom prst="line">
                              <a:avLst/>
                            </a:prstGeom>
                            <a:solidFill>
                              <a:schemeClr val="accent3"/>
                            </a:solidFill>
                            <a:ln w="19050">
                              <a:solidFill>
                                <a:srgbClr val="7030A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</p:cxnSp>
                        <p:cxnSp>
                          <p:nvCxnSpPr>
                            <p:cNvPr id="101" name="Straight Connector 18">
                              <a:extLst>
                                <a:ext uri="{FF2B5EF4-FFF2-40B4-BE49-F238E27FC236}">
                                  <a16:creationId xmlns:a16="http://schemas.microsoft.com/office/drawing/2014/main" id="{75BDC84A-2BED-EDE7-CAA4-F618DC38B5A6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2776909" y="1572566"/>
                              <a:ext cx="0" cy="1810404"/>
                            </a:xfrm>
                            <a:prstGeom prst="line">
                              <a:avLst/>
                            </a:prstGeom>
                            <a:solidFill>
                              <a:schemeClr val="accent3"/>
                            </a:solidFill>
                            <a:ln w="19050">
                              <a:solidFill>
                                <a:srgbClr val="00206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</p:cxnSp>
                        <p:cxnSp>
                          <p:nvCxnSpPr>
                            <p:cNvPr id="102" name="Straight Connector 18">
                              <a:extLst>
                                <a:ext uri="{FF2B5EF4-FFF2-40B4-BE49-F238E27FC236}">
                                  <a16:creationId xmlns:a16="http://schemas.microsoft.com/office/drawing/2014/main" id="{97E9EED7-FB8D-4709-434E-6BF923CC9A82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4867899" y="1277722"/>
                              <a:ext cx="0" cy="2151879"/>
                            </a:xfrm>
                            <a:prstGeom prst="line">
                              <a:avLst/>
                            </a:prstGeom>
                            <a:solidFill>
                              <a:schemeClr val="accent3"/>
                            </a:solidFill>
                            <a:ln w="19050">
                              <a:solidFill>
                                <a:srgbClr val="4B4DF7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</p:cxnSp>
                        <p:sp>
                          <p:nvSpPr>
                            <p:cNvPr id="103" name="CasellaDiTesto 102">
                              <a:extLst>
                                <a:ext uri="{FF2B5EF4-FFF2-40B4-BE49-F238E27FC236}">
                                  <a16:creationId xmlns:a16="http://schemas.microsoft.com/office/drawing/2014/main" id="{7BA3577A-37B4-E6A3-B9A0-7930C09C9F3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430615" y="3280912"/>
                              <a:ext cx="591836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2008</a:t>
                              </a:r>
                            </a:p>
                          </p:txBody>
                        </p:sp>
                        <p:sp>
                          <p:nvSpPr>
                            <p:cNvPr id="104" name="CasellaDiTesto 103">
                              <a:extLst>
                                <a:ext uri="{FF2B5EF4-FFF2-40B4-BE49-F238E27FC236}">
                                  <a16:creationId xmlns:a16="http://schemas.microsoft.com/office/drawing/2014/main" id="{44CE61BC-6240-FFF7-646E-D685D7C8C1A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625531" y="3321061"/>
                              <a:ext cx="591836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2015</a:t>
                              </a:r>
                            </a:p>
                          </p:txBody>
                        </p:sp>
                        <p:sp>
                          <p:nvSpPr>
                            <p:cNvPr id="105" name="CasellaDiTesto 104">
                              <a:extLst>
                                <a:ext uri="{FF2B5EF4-FFF2-40B4-BE49-F238E27FC236}">
                                  <a16:creationId xmlns:a16="http://schemas.microsoft.com/office/drawing/2014/main" id="{F05E5AF4-34DD-AE3F-00CC-308FE0589D11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674260" y="3312711"/>
                              <a:ext cx="591836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2018</a:t>
                              </a:r>
                            </a:p>
                          </p:txBody>
                        </p:sp>
                        <p:sp>
                          <p:nvSpPr>
                            <p:cNvPr id="106" name="CasellaDiTesto 105">
                              <a:extLst>
                                <a:ext uri="{FF2B5EF4-FFF2-40B4-BE49-F238E27FC236}">
                                  <a16:creationId xmlns:a16="http://schemas.microsoft.com/office/drawing/2014/main" id="{71E1D631-67ED-90B2-65D0-6E78D5EB1EE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722989" y="3310468"/>
                              <a:ext cx="591836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2019</a:t>
                              </a:r>
                            </a:p>
                          </p:txBody>
                        </p:sp>
                        <p:sp>
                          <p:nvSpPr>
                            <p:cNvPr id="107" name="CasellaDiTesto 106">
                              <a:extLst>
                                <a:ext uri="{FF2B5EF4-FFF2-40B4-BE49-F238E27FC236}">
                                  <a16:creationId xmlns:a16="http://schemas.microsoft.com/office/drawing/2014/main" id="{8019E722-BCB3-CCBB-E110-CAE84B31F496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771716" y="3315993"/>
                              <a:ext cx="591837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2020</a:t>
                              </a:r>
                            </a:p>
                          </p:txBody>
                        </p:sp>
                        <p:cxnSp>
                          <p:nvCxnSpPr>
                            <p:cNvPr id="108" name="Straight Connector 12">
                              <a:extLst>
                                <a:ext uri="{FF2B5EF4-FFF2-40B4-BE49-F238E27FC236}">
                                  <a16:creationId xmlns:a16="http://schemas.microsoft.com/office/drawing/2014/main" id="{BD9A2A1C-E3F1-DD6B-B3EF-9A2F832BC109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3824957" y="3715231"/>
                              <a:ext cx="0" cy="1141516"/>
                            </a:xfrm>
                            <a:prstGeom prst="line">
                              <a:avLst/>
                            </a:prstGeom>
                            <a:solidFill>
                              <a:schemeClr val="accent3"/>
                            </a:solidFill>
                            <a:ln w="19050">
                              <a:solidFill>
                                <a:srgbClr val="FF878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</p:cxnSp>
                        <p:sp>
                          <p:nvSpPr>
                            <p:cNvPr id="109" name="CasellaDiTesto 108">
                              <a:extLst>
                                <a:ext uri="{FF2B5EF4-FFF2-40B4-BE49-F238E27FC236}">
                                  <a16:creationId xmlns:a16="http://schemas.microsoft.com/office/drawing/2014/main" id="{AD251A10-A2B9-06D6-A0ED-B609DC64B6A0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528073" y="3307426"/>
                              <a:ext cx="591836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2012</a:t>
                              </a:r>
                            </a:p>
                          </p:txBody>
                        </p:sp>
                        <p:sp>
                          <p:nvSpPr>
                            <p:cNvPr id="110" name="Rettangolo con angoli arrotondati 109">
                              <a:extLst>
                                <a:ext uri="{FF2B5EF4-FFF2-40B4-BE49-F238E27FC236}">
                                  <a16:creationId xmlns:a16="http://schemas.microsoft.com/office/drawing/2014/main" id="{885DCD65-EE86-4306-0683-A9CF2277688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387062" y="3113123"/>
                              <a:ext cx="581486" cy="618390"/>
                            </a:xfrm>
                            <a:prstGeom prst="roundRect">
                              <a:avLst/>
                            </a:prstGeom>
                            <a:solidFill>
                              <a:srgbClr val="4B4DF7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 dirty="0"/>
                            </a:p>
                          </p:txBody>
                        </p:sp>
                        <p:sp>
                          <p:nvSpPr>
                            <p:cNvPr id="111" name="CasellaDiTesto 110">
                              <a:extLst>
                                <a:ext uri="{FF2B5EF4-FFF2-40B4-BE49-F238E27FC236}">
                                  <a16:creationId xmlns:a16="http://schemas.microsoft.com/office/drawing/2014/main" id="{1E77156D-84AB-C94C-36A5-6E6219533C0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81886" y="3265697"/>
                              <a:ext cx="591837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2005</a:t>
                              </a:r>
                            </a:p>
                          </p:txBody>
                        </p:sp>
                        <p:sp>
                          <p:nvSpPr>
                            <p:cNvPr id="112" name="Rettangolo con angoli arrotondati 111">
                              <a:extLst>
                                <a:ext uri="{FF2B5EF4-FFF2-40B4-BE49-F238E27FC236}">
                                  <a16:creationId xmlns:a16="http://schemas.microsoft.com/office/drawing/2014/main" id="{1F0E5B38-F1CD-9294-7302-78AF2ECF435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685431">
                              <a:off x="4581977" y="3156698"/>
                              <a:ext cx="581486" cy="613709"/>
                            </a:xfrm>
                            <a:prstGeom prst="roundRect">
                              <a:avLst/>
                            </a:prstGeom>
                            <a:solidFill>
                              <a:srgbClr val="4B4DF7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it-IT"/>
                            </a:p>
                          </p:txBody>
                        </p:sp>
                        <p:sp>
                          <p:nvSpPr>
                            <p:cNvPr id="113" name="CasellaDiTesto 112">
                              <a:extLst>
                                <a:ext uri="{FF2B5EF4-FFF2-40B4-BE49-F238E27FC236}">
                                  <a16:creationId xmlns:a16="http://schemas.microsoft.com/office/drawing/2014/main" id="{7D23237D-2995-6337-5661-7FAC0C762AE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479344" y="3299078"/>
                              <a:ext cx="591836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2011</a:t>
                              </a:r>
                            </a:p>
                          </p:txBody>
                        </p:sp>
                        <p:sp>
                          <p:nvSpPr>
                            <p:cNvPr id="114" name="CasellaDiTesto 113">
                              <a:extLst>
                                <a:ext uri="{FF2B5EF4-FFF2-40B4-BE49-F238E27FC236}">
                                  <a16:creationId xmlns:a16="http://schemas.microsoft.com/office/drawing/2014/main" id="{E1E39EE7-0616-F3B8-9D87-E9F723091C9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576802" y="3306932"/>
                              <a:ext cx="591836" cy="31324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it-IT" sz="1000" dirty="0">
                                  <a:solidFill>
                                    <a:schemeClr val="bg1"/>
                                  </a:solidFill>
                                </a:rPr>
                                <a:t>2014</a:t>
                              </a:r>
                            </a:p>
                          </p:txBody>
                        </p:sp>
                        <p:cxnSp>
                          <p:nvCxnSpPr>
                            <p:cNvPr id="115" name="Straight Connector 30">
                              <a:extLst>
                                <a:ext uri="{FF2B5EF4-FFF2-40B4-BE49-F238E27FC236}">
                                  <a16:creationId xmlns:a16="http://schemas.microsoft.com/office/drawing/2014/main" id="{E948D6BA-A0A7-0054-F7C0-C8985E5B5E5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5913907" y="3668706"/>
                              <a:ext cx="0" cy="2395200"/>
                            </a:xfrm>
                            <a:prstGeom prst="line">
                              <a:avLst/>
                            </a:prstGeom>
                            <a:solidFill>
                              <a:schemeClr val="accent3"/>
                            </a:solidFill>
                            <a:ln w="19050">
                              <a:solidFill>
                                <a:srgbClr val="7030A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</p:cxnSp>
                        <p:cxnSp>
                          <p:nvCxnSpPr>
                            <p:cNvPr id="116" name="Straight Connector 18">
                              <a:extLst>
                                <a:ext uri="{FF2B5EF4-FFF2-40B4-BE49-F238E27FC236}">
                                  <a16:creationId xmlns:a16="http://schemas.microsoft.com/office/drawing/2014/main" id="{82068292-201F-40CF-1733-91EF37C55FE3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 flipV="1">
                              <a:off x="8015662" y="3486215"/>
                              <a:ext cx="8979" cy="1526548"/>
                            </a:xfrm>
                            <a:prstGeom prst="line">
                              <a:avLst/>
                            </a:prstGeom>
                            <a:solidFill>
                              <a:schemeClr val="accent3"/>
                            </a:solidFill>
                            <a:ln w="19050">
                              <a:solidFill>
                                <a:srgbClr val="FF878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</p:cxnSp>
                        <p:cxnSp>
                          <p:nvCxnSpPr>
                            <p:cNvPr id="117" name="Straight Connector 24">
                              <a:extLst>
                                <a:ext uri="{FF2B5EF4-FFF2-40B4-BE49-F238E27FC236}">
                                  <a16:creationId xmlns:a16="http://schemas.microsoft.com/office/drawing/2014/main" id="{1C93475D-25E0-CDBB-CA1D-7976A720F3F9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6961464" y="512400"/>
                              <a:ext cx="5433" cy="2792625"/>
                            </a:xfrm>
                            <a:prstGeom prst="line">
                              <a:avLst/>
                            </a:prstGeom>
                            <a:solidFill>
                              <a:schemeClr val="accent3"/>
                            </a:solidFill>
                            <a:ln w="19050">
                              <a:solidFill>
                                <a:srgbClr val="00206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</p:cxnSp>
                      </p:grpSp>
                      <p:cxnSp>
                        <p:nvCxnSpPr>
                          <p:cNvPr id="83" name="Straight Connector 12">
                            <a:extLst>
                              <a:ext uri="{FF2B5EF4-FFF2-40B4-BE49-F238E27FC236}">
                                <a16:creationId xmlns:a16="http://schemas.microsoft.com/office/drawing/2014/main" id="{EE2412EE-CAA8-8BAA-8E6F-5474DB7B2D9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8940144" y="400965"/>
                            <a:ext cx="0" cy="2941554"/>
                          </a:xfrm>
                          <a:prstGeom prst="line">
                            <a:avLst/>
                          </a:prstGeom>
                          <a:solidFill>
                            <a:schemeClr val="accent3"/>
                          </a:solidFill>
                          <a:ln w="19050">
                            <a:solidFill>
                              <a:srgbClr val="4B4DF7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</p:cxnSp>
                    </p:grpSp>
                  </p:grpSp>
                  <p:sp>
                    <p:nvSpPr>
                      <p:cNvPr id="73" name="Rettangolo con angoli arrotondati 72">
                        <a:extLst>
                          <a:ext uri="{FF2B5EF4-FFF2-40B4-BE49-F238E27FC236}">
                            <a16:creationId xmlns:a16="http://schemas.microsoft.com/office/drawing/2014/main" id="{2A531ECB-229F-2B09-BE8C-C68DE3CD8882}"/>
                          </a:ext>
                        </a:extLst>
                      </p:cNvPr>
                      <p:cNvSpPr/>
                      <p:nvPr/>
                    </p:nvSpPr>
                    <p:spPr>
                      <a:xfrm rot="2685431">
                        <a:off x="8299307" y="3510175"/>
                        <a:ext cx="581486" cy="613709"/>
                      </a:xfrm>
                      <a:prstGeom prst="round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74" name="CasellaDiTesto 73">
                        <a:extLst>
                          <a:ext uri="{FF2B5EF4-FFF2-40B4-BE49-F238E27FC236}">
                            <a16:creationId xmlns:a16="http://schemas.microsoft.com/office/drawing/2014/main" id="{365C8718-8585-8A33-5267-87B4CFBB0D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94131" y="3660409"/>
                        <a:ext cx="591837" cy="31324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it-IT" sz="1000" dirty="0">
                            <a:solidFill>
                              <a:schemeClr val="bg1"/>
                            </a:solidFill>
                          </a:rPr>
                          <a:t>2022</a:t>
                        </a:r>
                      </a:p>
                    </p:txBody>
                  </p:sp>
                  <p:sp>
                    <p:nvSpPr>
                      <p:cNvPr id="75" name="CasellaDiTesto 74">
                        <a:extLst>
                          <a:ext uri="{FF2B5EF4-FFF2-40B4-BE49-F238E27FC236}">
                            <a16:creationId xmlns:a16="http://schemas.microsoft.com/office/drawing/2014/main" id="{62431E43-605C-0798-C314-EC0D406C4E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71367" y="4420173"/>
                        <a:ext cx="1653590" cy="82226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l">
                          <a:spcAft>
                            <a:spcPts val="1200"/>
                          </a:spcAft>
                        </a:pPr>
                        <a:r>
                          <a:rPr lang="en-US" sz="900" b="0" dirty="0">
                            <a:solidFill>
                              <a:srgbClr val="1F497D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Convergence </a:t>
                        </a:r>
                        <a:r>
                          <a:rPr lang="en-US" sz="900" b="1" dirty="0">
                            <a:solidFill>
                              <a:srgbClr val="1F497D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acquires </a:t>
                        </a:r>
                        <a:r>
                          <a:rPr lang="en-US" sz="900" b="1" dirty="0" err="1">
                            <a:solidFill>
                              <a:srgbClr val="1F497D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Positivo</a:t>
                        </a:r>
                        <a:r>
                          <a:rPr lang="en-US" sz="900" b="0" dirty="0">
                            <a:solidFill>
                              <a:srgbClr val="1F497D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, strategically expanding into new </a:t>
                        </a:r>
                        <a:r>
                          <a:rPr lang="en-US" sz="900" dirty="0">
                            <a:solidFill>
                              <a:srgbClr val="1F497D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“Digital divide" areas. </a:t>
                        </a:r>
                      </a:p>
                    </p:txBody>
                  </p:sp>
                  <p:cxnSp>
                    <p:nvCxnSpPr>
                      <p:cNvPr id="76" name="Straight Connector 18">
                        <a:extLst>
                          <a:ext uri="{FF2B5EF4-FFF2-40B4-BE49-F238E27FC236}">
                            <a16:creationId xmlns:a16="http://schemas.microsoft.com/office/drawing/2014/main" id="{BF1EF131-560B-62A7-F207-9773EA9641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8585888" y="3961672"/>
                        <a:ext cx="0" cy="1271302"/>
                      </a:xfrm>
                      <a:prstGeom prst="line">
                        <a:avLst/>
                      </a:prstGeom>
                      <a:solidFill>
                        <a:schemeClr val="accent3"/>
                      </a:solidFill>
                      <a:ln w="1905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</p:cxnSp>
                </p:grpSp>
                <p:sp>
                  <p:nvSpPr>
                    <p:cNvPr id="68" name="Rettangolo 53">
                      <a:extLst>
                        <a:ext uri="{FF2B5EF4-FFF2-40B4-BE49-F238E27FC236}">
                          <a16:creationId xmlns:a16="http://schemas.microsoft.com/office/drawing/2014/main" id="{AF12BDCA-8945-B053-F3F2-7970DCEC9D0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34431" y="2132187"/>
                      <a:ext cx="1511719" cy="1170669"/>
                    </a:xfrm>
                    <a:prstGeom prst="rect">
                      <a:avLst/>
                    </a:prstGeom>
                    <a:noFill/>
                    <a:ln w="31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>
                        <a:buClr>
                          <a:srgbClr val="003366"/>
                        </a:buClr>
                      </a:pPr>
                      <a:r>
                        <a:rPr lang="en-US" sz="900" b="0" dirty="0" err="1">
                          <a:solidFill>
                            <a:srgbClr val="1F497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Convergenze</a:t>
                      </a:r>
                      <a:r>
                        <a:rPr lang="en-US" sz="900" b="0" dirty="0">
                          <a:solidFill>
                            <a:srgbClr val="1F497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signed an </a:t>
                      </a:r>
                    </a:p>
                    <a:p>
                      <a:pPr algn="l">
                        <a:buClr>
                          <a:srgbClr val="003366"/>
                        </a:buClr>
                      </a:pPr>
                      <a:r>
                        <a:rPr lang="en-US" sz="900" b="0" dirty="0">
                          <a:solidFill>
                            <a:srgbClr val="1F497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Agreement with </a:t>
                      </a:r>
                      <a:r>
                        <a:rPr lang="en-US" sz="900" dirty="0">
                          <a:solidFill>
                            <a:srgbClr val="1F497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Agile Content</a:t>
                      </a:r>
                      <a:r>
                        <a:rPr lang="en-US" sz="900" b="0" dirty="0">
                          <a:solidFill>
                            <a:srgbClr val="1F497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the activity of the </a:t>
                      </a:r>
                      <a:r>
                        <a:rPr lang="en-US" sz="900" b="1" dirty="0" err="1">
                          <a:solidFill>
                            <a:srgbClr val="1F497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Media&amp;Content</a:t>
                      </a:r>
                      <a:r>
                        <a:rPr lang="en-US" sz="900" b="1" dirty="0">
                          <a:solidFill>
                            <a:srgbClr val="1F497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Delivery network BU </a:t>
                      </a:r>
                      <a:r>
                        <a:rPr lang="en-US" sz="900" b="0" dirty="0">
                          <a:solidFill>
                            <a:srgbClr val="1F497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starts with impelling.</a:t>
                      </a:r>
                    </a:p>
                  </p:txBody>
                </p:sp>
                <p:cxnSp>
                  <p:nvCxnSpPr>
                    <p:cNvPr id="69" name="Straight Connector 30">
                      <a:extLst>
                        <a:ext uri="{FF2B5EF4-FFF2-40B4-BE49-F238E27FC236}">
                          <a16:creationId xmlns:a16="http://schemas.microsoft.com/office/drawing/2014/main" id="{CC74D45D-137A-503F-79EA-0729775D89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45197" y="2132188"/>
                      <a:ext cx="1163" cy="1579631"/>
                    </a:xfrm>
                    <a:prstGeom prst="line">
                      <a:avLst/>
                    </a:prstGeom>
                    <a:solidFill>
                      <a:schemeClr val="accent3"/>
                    </a:solidFill>
                    <a:ln w="19050">
                      <a:solidFill>
                        <a:srgbClr val="1F497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sp>
                  <p:nvSpPr>
                    <p:cNvPr id="70" name="Rettangolo con angoli arrotondati 69">
                      <a:extLst>
                        <a:ext uri="{FF2B5EF4-FFF2-40B4-BE49-F238E27FC236}">
                          <a16:creationId xmlns:a16="http://schemas.microsoft.com/office/drawing/2014/main" id="{3ED7E0E3-6CA5-44E7-D5A7-87BFF4D82A28}"/>
                        </a:ext>
                      </a:extLst>
                    </p:cNvPr>
                    <p:cNvSpPr/>
                    <p:nvPr/>
                  </p:nvSpPr>
                  <p:spPr>
                    <a:xfrm rot="2685431">
                      <a:off x="7747836" y="3527226"/>
                      <a:ext cx="581486" cy="613709"/>
                    </a:xfrm>
                    <a:prstGeom prst="roundRect">
                      <a:avLst/>
                    </a:prstGeom>
                    <a:solidFill>
                      <a:srgbClr val="00206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1" name="CasellaDiTesto 70">
                      <a:extLst>
                        <a:ext uri="{FF2B5EF4-FFF2-40B4-BE49-F238E27FC236}">
                          <a16:creationId xmlns:a16="http://schemas.microsoft.com/office/drawing/2014/main" id="{3C401E54-9681-0672-4D72-9ADA72125C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42660" y="3677460"/>
                      <a:ext cx="591837" cy="3132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p:txBody>
                </p:sp>
              </p:grpSp>
              <p:sp>
                <p:nvSpPr>
                  <p:cNvPr id="64" name="Rettangolo con angoli arrotondati 63">
                    <a:extLst>
                      <a:ext uri="{FF2B5EF4-FFF2-40B4-BE49-F238E27FC236}">
                        <a16:creationId xmlns:a16="http://schemas.microsoft.com/office/drawing/2014/main" id="{D8A85FA1-3D05-5149-00A1-EDA1B7CF6A90}"/>
                      </a:ext>
                    </a:extLst>
                  </p:cNvPr>
                  <p:cNvSpPr/>
                  <p:nvPr/>
                </p:nvSpPr>
                <p:spPr>
                  <a:xfrm rot="2685431">
                    <a:off x="8796565" y="3502152"/>
                    <a:ext cx="581486" cy="613709"/>
                  </a:xfrm>
                  <a:prstGeom prst="roundRect">
                    <a:avLst/>
                  </a:prstGeom>
                  <a:solidFill>
                    <a:srgbClr val="FF87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65" name="Straight Connector 24">
                    <a:extLst>
                      <a:ext uri="{FF2B5EF4-FFF2-40B4-BE49-F238E27FC236}">
                        <a16:creationId xmlns:a16="http://schemas.microsoft.com/office/drawing/2014/main" id="{E0B86D09-CA26-3912-4A1A-3585BE6488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91041" y="3861646"/>
                    <a:ext cx="0" cy="1504427"/>
                  </a:xfrm>
                  <a:prstGeom prst="line">
                    <a:avLst/>
                  </a:prstGeom>
                  <a:solidFill>
                    <a:schemeClr val="accent3"/>
                  </a:solidFill>
                  <a:ln w="19050">
                    <a:solidFill>
                      <a:srgbClr val="FF87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66" name="Rettangolo 53">
                    <a:extLst>
                      <a:ext uri="{FF2B5EF4-FFF2-40B4-BE49-F238E27FC236}">
                        <a16:creationId xmlns:a16="http://schemas.microsoft.com/office/drawing/2014/main" id="{69A46C74-58FA-4F51-848F-77D7D116C9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080752" y="4397257"/>
                    <a:ext cx="1653590" cy="1362817"/>
                  </a:xfrm>
                  <a:prstGeom prst="rect">
                    <a:avLst/>
                  </a:prstGeom>
                  <a:noFill/>
                  <a:ln w="3175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>
                      <a:buClr>
                        <a:srgbClr val="003366"/>
                      </a:buClr>
                    </a:pPr>
                    <a:r>
                      <a:rPr lang="en-US" sz="900" b="0" dirty="0" err="1">
                        <a:solidFill>
                          <a:srgbClr val="1F497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Convergenze</a:t>
                    </a:r>
                    <a:r>
                      <a:rPr lang="en-US" sz="900" b="0" dirty="0">
                        <a:solidFill>
                          <a:srgbClr val="1F497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has completed the merger with </a:t>
                    </a:r>
                    <a:r>
                      <a:rPr lang="en-US" sz="900" dirty="0" err="1">
                        <a:solidFill>
                          <a:srgbClr val="1F497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Positivo</a:t>
                    </a:r>
                    <a:r>
                      <a:rPr lang="en-US" sz="900" b="0" dirty="0">
                        <a:solidFill>
                          <a:srgbClr val="1F497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, expanded into </a:t>
                    </a:r>
                    <a:r>
                      <a:rPr lang="en-US" sz="900" b="1" dirty="0">
                        <a:solidFill>
                          <a:srgbClr val="1F497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Albania</a:t>
                    </a:r>
                    <a:r>
                      <a:rPr lang="en-US" sz="900" b="0" dirty="0">
                        <a:solidFill>
                          <a:srgbClr val="1F497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in a high-potential market.</a:t>
                    </a:r>
                    <a:endParaRPr lang="en-AU" sz="900" dirty="0">
                      <a:solidFill>
                        <a:srgbClr val="1F497D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03926EFD-8592-B11D-2E74-C378F3BB394F}"/>
                    </a:ext>
                  </a:extLst>
                </p:cNvPr>
                <p:cNvSpPr txBox="1"/>
                <p:nvPr/>
              </p:nvSpPr>
              <p:spPr>
                <a:xfrm>
                  <a:off x="8791389" y="3652386"/>
                  <a:ext cx="591836" cy="313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1000" dirty="0">
                      <a:solidFill>
                        <a:schemeClr val="bg1"/>
                      </a:solidFill>
                    </a:rPr>
                    <a:t>2024</a:t>
                  </a:r>
                </a:p>
              </p:txBody>
            </p:sp>
          </p:grpSp>
          <p:sp>
            <p:nvSpPr>
              <p:cNvPr id="58" name="Rettangolo con angoli arrotondati 57">
                <a:extLst>
                  <a:ext uri="{FF2B5EF4-FFF2-40B4-BE49-F238E27FC236}">
                    <a16:creationId xmlns:a16="http://schemas.microsoft.com/office/drawing/2014/main" id="{2D39C274-9129-0C1C-7624-C7396EE1FE18}"/>
                  </a:ext>
                </a:extLst>
              </p:cNvPr>
              <p:cNvSpPr/>
              <p:nvPr/>
            </p:nvSpPr>
            <p:spPr>
              <a:xfrm rot="2685431">
                <a:off x="9845290" y="3527227"/>
                <a:ext cx="581486" cy="613709"/>
              </a:xfrm>
              <a:prstGeom prst="roundRect">
                <a:avLst/>
              </a:prstGeom>
              <a:solidFill>
                <a:srgbClr val="4B4D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Rettangolo 53">
                <a:extLst>
                  <a:ext uri="{FF2B5EF4-FFF2-40B4-BE49-F238E27FC236}">
                    <a16:creationId xmlns:a16="http://schemas.microsoft.com/office/drawing/2014/main" id="{6A12E994-9C8F-BE92-F71E-E4919813D6F7}"/>
                  </a:ext>
                </a:extLst>
              </p:cNvPr>
              <p:cNvSpPr/>
              <p:nvPr/>
            </p:nvSpPr>
            <p:spPr bwMode="auto">
              <a:xfrm>
                <a:off x="10133503" y="2023641"/>
                <a:ext cx="1338718" cy="1293772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buClr>
                    <a:srgbClr val="003366"/>
                  </a:buClr>
                </a:pPr>
                <a:r>
                  <a:rPr lang="en-US" sz="900" b="0" dirty="0" err="1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Convergenze</a:t>
                </a:r>
                <a:r>
                  <a:rPr lang="en-US" sz="900" b="0" dirty="0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has obtained </a:t>
                </a:r>
                <a:r>
                  <a:rPr lang="en-US" sz="900" b="1" dirty="0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B-Corp certification </a:t>
                </a:r>
                <a:r>
                  <a:rPr lang="en-US" sz="900" b="0" dirty="0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launched its</a:t>
                </a:r>
                <a:r>
                  <a:rPr lang="en-US" sz="900" dirty="0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own </a:t>
                </a:r>
                <a:r>
                  <a:rPr lang="en-US" sz="900" b="1" dirty="0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Mobile Virtual Network Operator.</a:t>
                </a:r>
                <a:endParaRPr lang="en-AU" sz="900" b="1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0" name="Straight Connector 24">
                <a:extLst>
                  <a:ext uri="{FF2B5EF4-FFF2-40B4-BE49-F238E27FC236}">
                    <a16:creationId xmlns:a16="http://schemas.microsoft.com/office/drawing/2014/main" id="{7DD40FB3-B2A5-E56E-6854-088AF98A44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5502" y="2023641"/>
                <a:ext cx="0" cy="1722412"/>
              </a:xfrm>
              <a:prstGeom prst="line">
                <a:avLst/>
              </a:prstGeom>
              <a:solidFill>
                <a:schemeClr val="accent3"/>
              </a:solidFill>
              <a:ln w="19050">
                <a:solidFill>
                  <a:srgbClr val="4B4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2C4CCC32-6523-5DC9-ADB0-124ADE074E55}"/>
                </a:ext>
              </a:extLst>
            </p:cNvPr>
            <p:cNvSpPr txBox="1"/>
            <p:nvPr/>
          </p:nvSpPr>
          <p:spPr>
            <a:xfrm>
              <a:off x="9840115" y="3677461"/>
              <a:ext cx="591836" cy="313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dirty="0">
                  <a:solidFill>
                    <a:schemeClr val="bg1"/>
                  </a:solidFill>
                </a:rPr>
                <a:t>2025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669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74705" y="363231"/>
            <a:ext cx="6842589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Dinamiche di Mercato</a:t>
            </a:r>
          </a:p>
        </p:txBody>
      </p:sp>
      <p:sp>
        <p:nvSpPr>
          <p:cNvPr id="6" name="Titolo 1"/>
          <p:cNvSpPr txBox="1"/>
          <p:nvPr/>
        </p:nvSpPr>
        <p:spPr>
          <a:xfrm>
            <a:off x="1746606" y="1906248"/>
            <a:ext cx="7068621" cy="418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7" name="Titolo 1"/>
          <p:cNvSpPr txBox="1"/>
          <p:nvPr/>
        </p:nvSpPr>
        <p:spPr>
          <a:xfrm>
            <a:off x="2033712" y="2540927"/>
            <a:ext cx="6842589" cy="45561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400" dirty="0">
              <a:solidFill>
                <a:srgbClr val="69C4CD"/>
              </a:solidFill>
              <a:latin typeface="+mn-lt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5B83C008-1EE3-BB5F-58E7-BF88331C0AD5}"/>
              </a:ext>
            </a:extLst>
          </p:cNvPr>
          <p:cNvGrpSpPr/>
          <p:nvPr/>
        </p:nvGrpSpPr>
        <p:grpSpPr>
          <a:xfrm>
            <a:off x="5977038" y="1906248"/>
            <a:ext cx="5157598" cy="3973404"/>
            <a:chOff x="4339927" y="2292623"/>
            <a:chExt cx="4050224" cy="3432314"/>
          </a:xfrm>
        </p:grpSpPr>
        <p:sp>
          <p:nvSpPr>
            <p:cNvPr id="72" name="Titolo 1">
              <a:extLst>
                <a:ext uri="{FF2B5EF4-FFF2-40B4-BE49-F238E27FC236}">
                  <a16:creationId xmlns:a16="http://schemas.microsoft.com/office/drawing/2014/main" id="{82706751-F2A9-7183-E1AA-2266C6F27294}"/>
                </a:ext>
              </a:extLst>
            </p:cNvPr>
            <p:cNvSpPr txBox="1">
              <a:spLocks/>
            </p:cNvSpPr>
            <p:nvPr/>
          </p:nvSpPr>
          <p:spPr>
            <a:xfrm>
              <a:off x="4339927" y="2292623"/>
              <a:ext cx="182232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it-IT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Utenti FWA</a:t>
              </a:r>
            </a:p>
            <a:p>
              <a:pPr algn="r"/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calo</a:t>
              </a:r>
            </a:p>
          </p:txBody>
        </p:sp>
        <p:sp>
          <p:nvSpPr>
            <p:cNvPr id="75" name="Titolo 1">
              <a:extLst>
                <a:ext uri="{FF2B5EF4-FFF2-40B4-BE49-F238E27FC236}">
                  <a16:creationId xmlns:a16="http://schemas.microsoft.com/office/drawing/2014/main" id="{5E7DC396-E244-3ACD-1BF7-C32E7ACC2BFB}"/>
                </a:ext>
              </a:extLst>
            </p:cNvPr>
            <p:cNvSpPr txBox="1">
              <a:spLocks/>
            </p:cNvSpPr>
            <p:nvPr/>
          </p:nvSpPr>
          <p:spPr>
            <a:xfrm>
              <a:off x="6555958" y="4399374"/>
              <a:ext cx="183419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Utenti FTTH</a:t>
              </a:r>
            </a:p>
            <a:p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crescita</a:t>
              </a:r>
            </a:p>
            <a:p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(lenta)</a:t>
              </a:r>
            </a:p>
          </p:txBody>
        </p:sp>
        <p:sp>
          <p:nvSpPr>
            <p:cNvPr id="3" name="Freccia in giù 2">
              <a:extLst>
                <a:ext uri="{FF2B5EF4-FFF2-40B4-BE49-F238E27FC236}">
                  <a16:creationId xmlns:a16="http://schemas.microsoft.com/office/drawing/2014/main" id="{A1EA284D-EF56-F71A-DC45-5103D65683ED}"/>
                </a:ext>
              </a:extLst>
            </p:cNvPr>
            <p:cNvSpPr/>
            <p:nvPr/>
          </p:nvSpPr>
          <p:spPr>
            <a:xfrm>
              <a:off x="5399574" y="3279438"/>
              <a:ext cx="792001" cy="2160000"/>
            </a:xfrm>
            <a:prstGeom prst="downArrow">
              <a:avLst/>
            </a:prstGeom>
            <a:solidFill>
              <a:srgbClr val="4B4DF7"/>
            </a:solidFill>
            <a:ln w="38100">
              <a:solidFill>
                <a:srgbClr val="FF87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Freccia in su 4">
              <a:extLst>
                <a:ext uri="{FF2B5EF4-FFF2-40B4-BE49-F238E27FC236}">
                  <a16:creationId xmlns:a16="http://schemas.microsoft.com/office/drawing/2014/main" id="{F716E6CB-E390-2D53-F810-239BAC3C6D18}"/>
                </a:ext>
              </a:extLst>
            </p:cNvPr>
            <p:cNvSpPr/>
            <p:nvPr/>
          </p:nvSpPr>
          <p:spPr>
            <a:xfrm>
              <a:off x="6518761" y="2403746"/>
              <a:ext cx="792001" cy="2160000"/>
            </a:xfrm>
            <a:prstGeom prst="upArrow">
              <a:avLst/>
            </a:prstGeom>
            <a:solidFill>
              <a:srgbClr val="4B4DF7"/>
            </a:solidFill>
            <a:ln w="38100">
              <a:solidFill>
                <a:srgbClr val="FF87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 descr="Immagine che contiene Elementi grafici, Blu intenso, grafica, design&#10;&#10;Il contenuto generato dall'IA potrebbe non essere corretto.">
            <a:extLst>
              <a:ext uri="{FF2B5EF4-FFF2-40B4-BE49-F238E27FC236}">
                <a16:creationId xmlns:a16="http://schemas.microsoft.com/office/drawing/2014/main" id="{5C51675A-EA1F-7F0E-5D55-05CB306E0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25" y="1996153"/>
            <a:ext cx="5180507" cy="34536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3189A06-DE71-158A-4226-A4EAF21D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669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350C4B88-55C9-F28C-19B0-78C95510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092" y="778770"/>
            <a:ext cx="4391821" cy="4754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NECESSITÀ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C959399-1852-7F58-C7ED-25DC00CD8BE8}"/>
              </a:ext>
            </a:extLst>
          </p:cNvPr>
          <p:cNvSpPr txBox="1">
            <a:spLocks/>
          </p:cNvSpPr>
          <p:nvPr/>
        </p:nvSpPr>
        <p:spPr>
          <a:xfrm>
            <a:off x="5815092" y="1254233"/>
            <a:ext cx="4992454" cy="1748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Prodotto a bassissima latenza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capacità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inferiore alle prestazioni di Starlink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Prezzo non superiore ai 30€/mese</a:t>
            </a:r>
          </a:p>
        </p:txBody>
      </p:sp>
      <p:pic>
        <p:nvPicPr>
          <p:cNvPr id="3" name="Immagine 2" descr="Immagine che contiene cartone animato, clipart, Elementi grafici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0CCE4F4F-0F7F-38EF-A850-1E9B3134E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69" y="1016503"/>
            <a:ext cx="4607058" cy="4607058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F9DB5E03-9BF8-275A-0981-4BB72C82090E}"/>
              </a:ext>
            </a:extLst>
          </p:cNvPr>
          <p:cNvGrpSpPr/>
          <p:nvPr/>
        </p:nvGrpSpPr>
        <p:grpSpPr>
          <a:xfrm>
            <a:off x="5815092" y="3462114"/>
            <a:ext cx="5029009" cy="2936878"/>
            <a:chOff x="5815092" y="3462114"/>
            <a:chExt cx="5029009" cy="2936878"/>
          </a:xfrm>
        </p:grpSpPr>
        <p:sp>
          <p:nvSpPr>
            <p:cNvPr id="11" name="Titolo 1">
              <a:extLst>
                <a:ext uri="{FF2B5EF4-FFF2-40B4-BE49-F238E27FC236}">
                  <a16:creationId xmlns:a16="http://schemas.microsoft.com/office/drawing/2014/main" id="{76051173-F496-0E85-66EF-D4F24133106E}"/>
                </a:ext>
              </a:extLst>
            </p:cNvPr>
            <p:cNvSpPr txBox="1">
              <a:spLocks/>
            </p:cNvSpPr>
            <p:nvPr/>
          </p:nvSpPr>
          <p:spPr>
            <a:xfrm>
              <a:off x="5815092" y="3937577"/>
              <a:ext cx="5029009" cy="24614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18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</a:t>
              </a:r>
              <a:r>
                <a:rPr lang="it-IT" sz="1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60Ghz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1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Produttore </a:t>
              </a:r>
              <a:r>
                <a:rPr lang="it-IT" sz="18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Ubiquiti</a:t>
              </a:r>
              <a:endParaRPr lang="it-IT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1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Distanza Massima 4km 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1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Capacità fino a 2.5 </a:t>
              </a:r>
              <a:r>
                <a:rPr lang="it-IT" sz="18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gbps</a:t>
              </a:r>
              <a:r>
                <a:rPr lang="it-IT" sz="1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 settore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1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Latenza 1ms stabile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1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Backup 5Ghz</a:t>
              </a:r>
            </a:p>
          </p:txBody>
        </p:sp>
        <p:sp>
          <p:nvSpPr>
            <p:cNvPr id="5" name="Titolo 1">
              <a:extLst>
                <a:ext uri="{FF2B5EF4-FFF2-40B4-BE49-F238E27FC236}">
                  <a16:creationId xmlns:a16="http://schemas.microsoft.com/office/drawing/2014/main" id="{62185220-831F-F7F4-3BDB-731F1D3ACE08}"/>
                </a:ext>
              </a:extLst>
            </p:cNvPr>
            <p:cNvSpPr txBox="1">
              <a:spLocks/>
            </p:cNvSpPr>
            <p:nvPr/>
          </p:nvSpPr>
          <p:spPr>
            <a:xfrm>
              <a:off x="5815092" y="3462114"/>
              <a:ext cx="4391821" cy="475463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86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2CB83B-801C-996B-147D-93B6CCD9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8EFCEA-D5BE-5CB5-EBC3-8D15ED5D0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9" y="0"/>
            <a:ext cx="12198669" cy="6858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9088DD51-01F3-6A97-F053-2B30D78C6A3A}"/>
              </a:ext>
            </a:extLst>
          </p:cNvPr>
          <p:cNvSpPr txBox="1">
            <a:spLocks/>
          </p:cNvSpPr>
          <p:nvPr/>
        </p:nvSpPr>
        <p:spPr>
          <a:xfrm>
            <a:off x="2033711" y="220893"/>
            <a:ext cx="8335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di Paradigma rispetto al 5Ghz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4919CAA-B473-8C2A-F5EB-1F499FA6FAD8}"/>
              </a:ext>
            </a:extLst>
          </p:cNvPr>
          <p:cNvSpPr txBox="1">
            <a:spLocks/>
          </p:cNvSpPr>
          <p:nvPr/>
        </p:nvSpPr>
        <p:spPr>
          <a:xfrm>
            <a:off x="838200" y="1690687"/>
            <a:ext cx="5588666" cy="1602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Distanze molto inferiori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Necessità di grande capacità di </a:t>
            </a:r>
            <a:r>
              <a:rPr lang="it-IT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backhouling</a:t>
            </a:r>
            <a:endParaRPr lang="it-IT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 non trascurabili delle CPE rispetto al canone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610CE97-0B0D-C337-DB3B-2F622AB711E5}"/>
              </a:ext>
            </a:extLst>
          </p:cNvPr>
          <p:cNvGrpSpPr/>
          <p:nvPr/>
        </p:nvGrpSpPr>
        <p:grpSpPr>
          <a:xfrm>
            <a:off x="838200" y="3696688"/>
            <a:ext cx="5465346" cy="2758299"/>
            <a:chOff x="838200" y="3696688"/>
            <a:chExt cx="5465346" cy="2758299"/>
          </a:xfrm>
        </p:grpSpPr>
        <p:sp>
          <p:nvSpPr>
            <p:cNvPr id="7" name="Titolo 1">
              <a:extLst>
                <a:ext uri="{FF2B5EF4-FFF2-40B4-BE49-F238E27FC236}">
                  <a16:creationId xmlns:a16="http://schemas.microsoft.com/office/drawing/2014/main" id="{649ABB93-241F-CF83-DC9C-35501FBE3EB3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3696688"/>
              <a:ext cx="5465346" cy="540000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SPIRITO DI ADATTAMENTO</a:t>
              </a:r>
            </a:p>
          </p:txBody>
        </p:sp>
        <p:sp>
          <p:nvSpPr>
            <p:cNvPr id="11" name="Titolo 1">
              <a:extLst>
                <a:ext uri="{FF2B5EF4-FFF2-40B4-BE49-F238E27FC236}">
                  <a16:creationId xmlns:a16="http://schemas.microsoft.com/office/drawing/2014/main" id="{FF93BF2B-F968-4697-EFB8-ED21C748FFD3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4380920"/>
              <a:ext cx="5382126" cy="20740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Distanze brevi ma superiori a quelle di una copertura in fibra ottica</a:t>
              </a:r>
            </a:p>
            <a:p>
              <a:pPr marL="342900"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c’è fibra c’è </a:t>
              </a:r>
              <a:r>
                <a:rPr lang="it-IT" sz="20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backhouling</a:t>
              </a:r>
              <a:endPara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endParaRPr lang="it-IT" sz="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Costi non trascurabili delle CPE ma inferiori al costo di un’attivazione FTTH</a:t>
              </a:r>
            </a:p>
          </p:txBody>
        </p:sp>
      </p:grpSp>
      <p:pic>
        <p:nvPicPr>
          <p:cNvPr id="14" name="Segnaposto contenuto 13" descr="Immagine che contiene Elementi grafici, cerchio, grafica, schermata&#10;&#10;Il contenuto generato dall'IA potrebbe non essere corretto.">
            <a:extLst>
              <a:ext uri="{FF2B5EF4-FFF2-40B4-BE49-F238E27FC236}">
                <a16:creationId xmlns:a16="http://schemas.microsoft.com/office/drawing/2014/main" id="{F07CA1B1-A11A-0827-7749-1FC760904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33764" y="1972190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324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EE65B23-7817-AD57-A293-7A172353C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669" cy="68580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BF4F0F4-00A7-EE79-79B1-278A7E6DED78}"/>
              </a:ext>
            </a:extLst>
          </p:cNvPr>
          <p:cNvSpPr txBox="1">
            <a:spLocks/>
          </p:cNvSpPr>
          <p:nvPr/>
        </p:nvSpPr>
        <p:spPr>
          <a:xfrm>
            <a:off x="2033711" y="220893"/>
            <a:ext cx="8335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Soluzione Organizzativa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DE88AE5-1A68-4A30-28B3-639120CE115E}"/>
              </a:ext>
            </a:extLst>
          </p:cNvPr>
          <p:cNvSpPr txBox="1">
            <a:spLocks/>
          </p:cNvSpPr>
          <p:nvPr/>
        </p:nvSpPr>
        <p:spPr>
          <a:xfrm>
            <a:off x="959302" y="1630870"/>
            <a:ext cx="6842589" cy="146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Progettazione (</a:t>
            </a:r>
            <a:r>
              <a:rPr lang="it-IT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sia FTTH che FWA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delivery sia FTTH che FWA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Attivazioni FWA fatta dagli stessi tecnici FTTH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1C8F970-E399-4E59-4493-9A00DDC0A5AC}"/>
              </a:ext>
            </a:extLst>
          </p:cNvPr>
          <p:cNvGrpSpPr/>
          <p:nvPr/>
        </p:nvGrpSpPr>
        <p:grpSpPr>
          <a:xfrm>
            <a:off x="959302" y="3630330"/>
            <a:ext cx="6440119" cy="2936435"/>
            <a:chOff x="959302" y="3630330"/>
            <a:chExt cx="6440119" cy="2936435"/>
          </a:xfrm>
        </p:grpSpPr>
        <p:sp>
          <p:nvSpPr>
            <p:cNvPr id="8" name="Titolo 1">
              <a:extLst>
                <a:ext uri="{FF2B5EF4-FFF2-40B4-BE49-F238E27FC236}">
                  <a16:creationId xmlns:a16="http://schemas.microsoft.com/office/drawing/2014/main" id="{ECABF811-957D-8103-7E8D-CF03A6A64207}"/>
                </a:ext>
              </a:extLst>
            </p:cNvPr>
            <p:cNvSpPr txBox="1">
              <a:spLocks/>
            </p:cNvSpPr>
            <p:nvPr/>
          </p:nvSpPr>
          <p:spPr>
            <a:xfrm>
              <a:off x="959302" y="3630330"/>
              <a:ext cx="5495544" cy="540000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ALCUNE CONSIDERAZIONI</a:t>
              </a:r>
            </a:p>
          </p:txBody>
        </p:sp>
        <p:sp>
          <p:nvSpPr>
            <p:cNvPr id="9" name="Titolo 1">
              <a:extLst>
                <a:ext uri="{FF2B5EF4-FFF2-40B4-BE49-F238E27FC236}">
                  <a16:creationId xmlns:a16="http://schemas.microsoft.com/office/drawing/2014/main" id="{79EFBE12-4552-9CDF-31D5-C8DFDAF41928}"/>
                </a:ext>
              </a:extLst>
            </p:cNvPr>
            <p:cNvSpPr txBox="1">
              <a:spLocks/>
            </p:cNvSpPr>
            <p:nvPr/>
          </p:nvSpPr>
          <p:spPr>
            <a:xfrm>
              <a:off x="959302" y="4170330"/>
              <a:ext cx="6440119" cy="23964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Possibile solo se l’azienda è: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Verticalmente integrata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Efficiente</a:t>
              </a:r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dal punto di vista degli </a:t>
              </a:r>
              <a:r>
                <a:rPr lang="it-IT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investimenti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it-IT" sz="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it-IT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Efficiente</a:t>
              </a:r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dal punto di vista </a:t>
              </a:r>
              <a:r>
                <a:rPr lang="it-IT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prestazionale</a:t>
              </a:r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</a:pPr>
              <a:r>
                <a:rPr lang="it-IT" sz="20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(stabilità e capacità)</a:t>
              </a:r>
            </a:p>
          </p:txBody>
        </p:sp>
      </p:grpSp>
      <p:pic>
        <p:nvPicPr>
          <p:cNvPr id="3" name="Immagine 2" descr="Immagine che contiene Elementi grafici, clipart, grafica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F119A5C9-5816-A82B-68BE-ECD6B83F6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92" y="1865376"/>
            <a:ext cx="4041577" cy="404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6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30" y="0"/>
            <a:ext cx="12198669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59620" y="88420"/>
            <a:ext cx="6842589" cy="84735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Comune di Trentinara (SA)</a:t>
            </a:r>
            <a:b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Cablaggio FTTH e copertura FWA</a:t>
            </a:r>
          </a:p>
        </p:txBody>
      </p:sp>
      <p:sp>
        <p:nvSpPr>
          <p:cNvPr id="6" name="Titolo 1"/>
          <p:cNvSpPr txBox="1"/>
          <p:nvPr/>
        </p:nvSpPr>
        <p:spPr>
          <a:xfrm>
            <a:off x="1746606" y="1906248"/>
            <a:ext cx="7068621" cy="418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pic>
        <p:nvPicPr>
          <p:cNvPr id="3" name="Trentinara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497" y="1024191"/>
            <a:ext cx="9324837" cy="52452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8D64D4B7-D87C-9D1F-0EB3-F82707596F22}"/>
              </a:ext>
            </a:extLst>
          </p:cNvPr>
          <p:cNvGrpSpPr/>
          <p:nvPr/>
        </p:nvGrpSpPr>
        <p:grpSpPr>
          <a:xfrm>
            <a:off x="10155794" y="3469112"/>
            <a:ext cx="1807285" cy="2623463"/>
            <a:chOff x="10155794" y="3469112"/>
            <a:chExt cx="1807285" cy="2623463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C78C79F8-3D58-D735-B10B-90AD38B99878}"/>
                </a:ext>
              </a:extLst>
            </p:cNvPr>
            <p:cNvSpPr/>
            <p:nvPr/>
          </p:nvSpPr>
          <p:spPr>
            <a:xfrm>
              <a:off x="10155794" y="3889947"/>
              <a:ext cx="1807285" cy="2202628"/>
            </a:xfrm>
            <a:prstGeom prst="roundRect">
              <a:avLst>
                <a:gd name="adj" fmla="val 5424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F587A489-FFDF-96AE-8C99-AF94744667F9}"/>
                </a:ext>
              </a:extLst>
            </p:cNvPr>
            <p:cNvSpPr/>
            <p:nvPr/>
          </p:nvSpPr>
          <p:spPr>
            <a:xfrm>
              <a:off x="10318615" y="4243200"/>
              <a:ext cx="135082" cy="13508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839325C3-CB75-75A0-DBB0-CA61F84B2AF2}"/>
                </a:ext>
              </a:extLst>
            </p:cNvPr>
            <p:cNvSpPr/>
            <p:nvPr/>
          </p:nvSpPr>
          <p:spPr>
            <a:xfrm>
              <a:off x="10310312" y="4719160"/>
              <a:ext cx="135082" cy="13508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37E0623C-A0CD-3086-2D9F-79408B8089DD}"/>
                </a:ext>
              </a:extLst>
            </p:cNvPr>
            <p:cNvSpPr/>
            <p:nvPr/>
          </p:nvSpPr>
          <p:spPr>
            <a:xfrm>
              <a:off x="10310312" y="5215748"/>
              <a:ext cx="135082" cy="13508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527610A-3591-138D-064D-7A8877FC2580}"/>
                </a:ext>
              </a:extLst>
            </p:cNvPr>
            <p:cNvSpPr txBox="1"/>
            <p:nvPr/>
          </p:nvSpPr>
          <p:spPr>
            <a:xfrm>
              <a:off x="10445394" y="4172242"/>
              <a:ext cx="135840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1950-2000 Mbps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F1B954C-57C1-75CB-E02B-4DD401B0784F}"/>
                </a:ext>
              </a:extLst>
            </p:cNvPr>
            <p:cNvSpPr txBox="1"/>
            <p:nvPr/>
          </p:nvSpPr>
          <p:spPr>
            <a:xfrm>
              <a:off x="10445394" y="4659145"/>
              <a:ext cx="128154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901-1950 Mbps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3CF6C11-298E-6E7F-610D-1EA657CC3E19}"/>
                </a:ext>
              </a:extLst>
            </p:cNvPr>
            <p:cNvSpPr txBox="1"/>
            <p:nvPr/>
          </p:nvSpPr>
          <p:spPr>
            <a:xfrm>
              <a:off x="10445394" y="5146048"/>
              <a:ext cx="128154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375-901 Mbps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CF4FAF1-2471-0BA3-B992-EF646D3BCF33}"/>
                </a:ext>
              </a:extLst>
            </p:cNvPr>
            <p:cNvSpPr txBox="1"/>
            <p:nvPr/>
          </p:nvSpPr>
          <p:spPr>
            <a:xfrm>
              <a:off x="10445394" y="5632950"/>
              <a:ext cx="128154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FTTH</a:t>
              </a: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0E80D787-1614-C809-4CF5-3AA53D0BCEB9}"/>
                </a:ext>
              </a:extLst>
            </p:cNvPr>
            <p:cNvSpPr/>
            <p:nvPr/>
          </p:nvSpPr>
          <p:spPr>
            <a:xfrm>
              <a:off x="10310312" y="5748589"/>
              <a:ext cx="152400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8003F0C-E1CF-D0FC-AA8B-9CC3EABEDB55}"/>
                </a:ext>
              </a:extLst>
            </p:cNvPr>
            <p:cNvSpPr txBox="1"/>
            <p:nvPr/>
          </p:nvSpPr>
          <p:spPr>
            <a:xfrm>
              <a:off x="10155794" y="3469112"/>
              <a:ext cx="1358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084"/>
            <a:ext cx="12198669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0785" y="47843"/>
            <a:ext cx="7720262" cy="101882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 di Aquara, Castelcivita, Castel S. Lorenzo – (SA) </a:t>
            </a:r>
            <a:b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Cablaggio FTTH e copertura FWA</a:t>
            </a:r>
          </a:p>
        </p:txBody>
      </p:sp>
      <p:sp>
        <p:nvSpPr>
          <p:cNvPr id="6" name="Titolo 1"/>
          <p:cNvSpPr txBox="1"/>
          <p:nvPr/>
        </p:nvSpPr>
        <p:spPr>
          <a:xfrm>
            <a:off x="1746606" y="1906248"/>
            <a:ext cx="7068621" cy="418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pic>
        <p:nvPicPr>
          <p:cNvPr id="4" name="Tre point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293" y="1066669"/>
            <a:ext cx="9159098" cy="5151992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A0145CA8-02F4-BADF-F506-959F8BFCA28A}"/>
              </a:ext>
            </a:extLst>
          </p:cNvPr>
          <p:cNvGrpSpPr/>
          <p:nvPr/>
        </p:nvGrpSpPr>
        <p:grpSpPr>
          <a:xfrm>
            <a:off x="10070887" y="3422916"/>
            <a:ext cx="1807285" cy="2623463"/>
            <a:chOff x="10155794" y="3469112"/>
            <a:chExt cx="1807285" cy="2623463"/>
          </a:xfrm>
        </p:grpSpPr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4675C637-93C0-02EE-4316-A64A439C8E7A}"/>
                </a:ext>
              </a:extLst>
            </p:cNvPr>
            <p:cNvSpPr/>
            <p:nvPr/>
          </p:nvSpPr>
          <p:spPr>
            <a:xfrm>
              <a:off x="10155794" y="3889947"/>
              <a:ext cx="1807285" cy="2202628"/>
            </a:xfrm>
            <a:prstGeom prst="roundRect">
              <a:avLst>
                <a:gd name="adj" fmla="val 5424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D1E58100-E49B-C4B6-1774-D21837C2A1E9}"/>
                </a:ext>
              </a:extLst>
            </p:cNvPr>
            <p:cNvSpPr/>
            <p:nvPr/>
          </p:nvSpPr>
          <p:spPr>
            <a:xfrm>
              <a:off x="10318615" y="4243200"/>
              <a:ext cx="135082" cy="13508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C32044C6-53A2-87BF-87E4-E415894A700F}"/>
                </a:ext>
              </a:extLst>
            </p:cNvPr>
            <p:cNvSpPr/>
            <p:nvPr/>
          </p:nvSpPr>
          <p:spPr>
            <a:xfrm>
              <a:off x="10310312" y="4719160"/>
              <a:ext cx="135082" cy="13508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801A7454-6DB8-F18A-FEFC-2BD48259757A}"/>
                </a:ext>
              </a:extLst>
            </p:cNvPr>
            <p:cNvSpPr/>
            <p:nvPr/>
          </p:nvSpPr>
          <p:spPr>
            <a:xfrm>
              <a:off x="10310312" y="5215748"/>
              <a:ext cx="135082" cy="13508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1AFF792-5EC6-1A6A-78B3-B95815775BB8}"/>
                </a:ext>
              </a:extLst>
            </p:cNvPr>
            <p:cNvSpPr txBox="1"/>
            <p:nvPr/>
          </p:nvSpPr>
          <p:spPr>
            <a:xfrm>
              <a:off x="10445394" y="4172242"/>
              <a:ext cx="135840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1950-2000 Mbps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F2D78A4-3849-D7FC-EC75-878ED0518E86}"/>
                </a:ext>
              </a:extLst>
            </p:cNvPr>
            <p:cNvSpPr txBox="1"/>
            <p:nvPr/>
          </p:nvSpPr>
          <p:spPr>
            <a:xfrm>
              <a:off x="10445394" y="4659145"/>
              <a:ext cx="128154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901-1950 Mbps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4A50D1C1-ECF3-AB77-8A51-6E4AC45B42E4}"/>
                </a:ext>
              </a:extLst>
            </p:cNvPr>
            <p:cNvSpPr txBox="1"/>
            <p:nvPr/>
          </p:nvSpPr>
          <p:spPr>
            <a:xfrm>
              <a:off x="10445394" y="5146048"/>
              <a:ext cx="128154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375-901 Mbps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A8200DC-6BB6-6B05-AD0C-6E1D907A3513}"/>
                </a:ext>
              </a:extLst>
            </p:cNvPr>
            <p:cNvSpPr txBox="1"/>
            <p:nvPr/>
          </p:nvSpPr>
          <p:spPr>
            <a:xfrm>
              <a:off x="10445394" y="5632950"/>
              <a:ext cx="128154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FTTH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5CD53384-D601-EE66-16A9-F300D52BEDA1}"/>
                </a:ext>
              </a:extLst>
            </p:cNvPr>
            <p:cNvSpPr/>
            <p:nvPr/>
          </p:nvSpPr>
          <p:spPr>
            <a:xfrm>
              <a:off x="10310312" y="5748589"/>
              <a:ext cx="152400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04292DF7-B03A-588D-1C81-0D2DC3F6453E}"/>
                </a:ext>
              </a:extLst>
            </p:cNvPr>
            <p:cNvSpPr txBox="1"/>
            <p:nvPr/>
          </p:nvSpPr>
          <p:spPr>
            <a:xfrm>
              <a:off x="10155794" y="3469112"/>
              <a:ext cx="1358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/>
          <p:nvPr/>
        </p:nvSpPr>
        <p:spPr>
          <a:xfrm>
            <a:off x="1746606" y="1906248"/>
            <a:ext cx="7068621" cy="418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BCDD822-B235-8849-86F6-CD0041E1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84"/>
            <a:ext cx="12198669" cy="68580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E3709173-36A6-F2B9-DB66-5380487AA3A0}"/>
              </a:ext>
            </a:extLst>
          </p:cNvPr>
          <p:cNvSpPr txBox="1">
            <a:spLocks/>
          </p:cNvSpPr>
          <p:nvPr/>
        </p:nvSpPr>
        <p:spPr>
          <a:xfrm>
            <a:off x="1928013" y="25400"/>
            <a:ext cx="8335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Risultato della Strategia Adottata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E9C7BB2-9172-8017-059E-9B6CEFA179FA}"/>
              </a:ext>
            </a:extLst>
          </p:cNvPr>
          <p:cNvSpPr txBox="1"/>
          <p:nvPr/>
        </p:nvSpPr>
        <p:spPr>
          <a:xfrm>
            <a:off x="7350806" y="1906248"/>
            <a:ext cx="2928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ANDAMENTO UTENTI</a:t>
            </a:r>
          </a:p>
          <a:p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 </a:t>
            </a:r>
            <a:r>
              <a:rPr lang="it-IT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FWA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E5F33F4-DA66-1BDF-879A-A9741A3E692F}"/>
              </a:ext>
            </a:extLst>
          </p:cNvPr>
          <p:cNvSpPr txBox="1"/>
          <p:nvPr/>
        </p:nvSpPr>
        <p:spPr>
          <a:xfrm>
            <a:off x="1985841" y="4797729"/>
            <a:ext cx="2928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ANDAMENTO UTENTI</a:t>
            </a:r>
          </a:p>
          <a:p>
            <a:r>
              <a:rPr lang="it-IT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ULTRABROADBAND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FB1B85D-8ED8-93BA-F384-1A9AFB1B34EF}"/>
              </a:ext>
            </a:extLst>
          </p:cNvPr>
          <p:cNvSpPr txBox="1"/>
          <p:nvPr/>
        </p:nvSpPr>
        <p:spPr>
          <a:xfrm>
            <a:off x="7350806" y="2611404"/>
            <a:ext cx="2928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Annuale (media giornaliera</a:t>
            </a:r>
            <a:r>
              <a:rPr lang="it-IT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CFDF099-1670-6586-8A68-C44AE719D4AF}"/>
              </a:ext>
            </a:extLst>
          </p:cNvPr>
          <p:cNvSpPr txBox="1"/>
          <p:nvPr/>
        </p:nvSpPr>
        <p:spPr>
          <a:xfrm>
            <a:off x="1985841" y="5506649"/>
            <a:ext cx="2928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Annuale</a:t>
            </a:r>
            <a:r>
              <a:rPr lang="it-IT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(media giornaliera)</a:t>
            </a:r>
          </a:p>
        </p:txBody>
      </p:sp>
      <p:pic>
        <p:nvPicPr>
          <p:cNvPr id="15" name="Immagine 14" descr="Immagine che contiene testo, schermata, schermo, Rettangolo&#10;&#10;Il contenuto generato dall'IA potrebbe non essere corretto.">
            <a:extLst>
              <a:ext uri="{FF2B5EF4-FFF2-40B4-BE49-F238E27FC236}">
                <a16:creationId xmlns:a16="http://schemas.microsoft.com/office/drawing/2014/main" id="{97BC8CD7-F894-B8AB-0A72-F793C641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916" y="3999411"/>
            <a:ext cx="6297714" cy="2645893"/>
          </a:xfrm>
          <a:prstGeom prst="rect">
            <a:avLst/>
          </a:prstGeom>
        </p:spPr>
      </p:pic>
      <p:pic>
        <p:nvPicPr>
          <p:cNvPr id="3" name="Immagine 2" descr="Immagine che contiene testo, schermata, linea, Rettangolo&#10;&#10;Il contenuto generato dall'IA potrebbe non essere corretto.">
            <a:extLst>
              <a:ext uri="{FF2B5EF4-FFF2-40B4-BE49-F238E27FC236}">
                <a16:creationId xmlns:a16="http://schemas.microsoft.com/office/drawing/2014/main" id="{887965CB-126B-DBB1-52E1-EA514FAEB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07" y="1343976"/>
            <a:ext cx="6297713" cy="24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553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591</Words>
  <Application>Microsoft Office PowerPoint</Application>
  <PresentationFormat>Widescreen</PresentationFormat>
  <Paragraphs>103</Paragraphs>
  <Slides>10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Investimenti Convergenti FTTH-FWA 60Ghz</vt:lpstr>
      <vt:lpstr>Presentazione standard di PowerPoint</vt:lpstr>
      <vt:lpstr>Dinamiche di Mercato</vt:lpstr>
      <vt:lpstr> NECESSITÀ</vt:lpstr>
      <vt:lpstr>Presentazione standard di PowerPoint</vt:lpstr>
      <vt:lpstr>Presentazione standard di PowerPoint</vt:lpstr>
      <vt:lpstr>Comune di Trentinara (SA) Cablaggio FTTH e copertura FWA</vt:lpstr>
      <vt:lpstr>Comuni di Aquara, Castelcivita, Castel S. Lorenzo – (SA)  Cablaggio FTTH e copertura FWA</vt:lpstr>
      <vt:lpstr>Presentazione standard di PowerPoint</vt:lpstr>
      <vt:lpstr>Grazie.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</dc:title>
  <dc:creator>Microsoft Office User</dc:creator>
  <cp:lastModifiedBy>Rosamaria Veropalumbo</cp:lastModifiedBy>
  <cp:revision>28</cp:revision>
  <dcterms:created xsi:type="dcterms:W3CDTF">2024-09-12T10:16:00Z</dcterms:created>
  <dcterms:modified xsi:type="dcterms:W3CDTF">2025-09-23T15:32:10Z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7F039FE4CDEC4BB6BDB0330EBCBBABFD_12</vt:lpwstr>
  </property>
  <property fmtid="{D5CDD505-2E9C-101B-9397-08002B2CF9AE}" pid="3" name="KSOProductBuildVer">
    <vt:lpwstr>1033-12.2.0.22549</vt:lpwstr>
  </property>
</Properties>
</file>